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showSpecialPlsOnTitleSld="0" strictFirstAndLastChars="0" autoCompressPictures="0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26"/>
  </p:handoutMasterIdLst>
  <p:sldIdLst>
    <p:sldId id="695" r:id="rId4"/>
    <p:sldId id="1100" r:id="rId6"/>
    <p:sldId id="1642" r:id="rId7"/>
    <p:sldId id="1725" r:id="rId8"/>
    <p:sldId id="1726" r:id="rId9"/>
    <p:sldId id="1727" r:id="rId10"/>
    <p:sldId id="1729" r:id="rId11"/>
    <p:sldId id="1730" r:id="rId12"/>
    <p:sldId id="1731" r:id="rId13"/>
    <p:sldId id="1732" r:id="rId14"/>
    <p:sldId id="1733" r:id="rId15"/>
    <p:sldId id="1734" r:id="rId16"/>
    <p:sldId id="1735" r:id="rId17"/>
    <p:sldId id="1736" r:id="rId18"/>
    <p:sldId id="1737" r:id="rId19"/>
    <p:sldId id="1738" r:id="rId20"/>
    <p:sldId id="1739" r:id="rId21"/>
    <p:sldId id="1740" r:id="rId22"/>
    <p:sldId id="1742" r:id="rId23"/>
    <p:sldId id="1743" r:id="rId24"/>
    <p:sldId id="726" r:id="rId25"/>
  </p:sldIdLst>
  <p:sldSz cx="12192000" cy="6858000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2D2D8A"/>
    <a:srgbClr val="34AEA8"/>
    <a:srgbClr val="2E81B4"/>
    <a:srgbClr val="324A7A"/>
    <a:srgbClr val="004D8D"/>
    <a:srgbClr val="A61D38"/>
    <a:srgbClr val="0087E2"/>
    <a:srgbClr val="0099FF"/>
    <a:srgbClr val="FA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5656" autoAdjust="0"/>
  </p:normalViewPr>
  <p:slideViewPr>
    <p:cSldViewPr>
      <p:cViewPr varScale="1">
        <p:scale>
          <a:sx n="69" d="100"/>
          <a:sy n="69" d="100"/>
        </p:scale>
        <p:origin x="882" y="78"/>
      </p:cViewPr>
      <p:guideLst>
        <p:guide orient="horz" pos="4110"/>
        <p:guide pos="801"/>
        <p:guide pos="7301"/>
        <p:guide pos="3854"/>
        <p:guide orient="horz" pos="4111"/>
      </p:guideLst>
    </p:cSldViewPr>
  </p:slideViewPr>
  <p:outlineViewPr>
    <p:cViewPr>
      <p:scale>
        <a:sx n="33" d="100"/>
        <a:sy n="33" d="100"/>
      </p:scale>
      <p:origin x="0" y="17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6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B3FB-E04F-41A6-BA05-7A32EB1864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306DD-D67D-4B9E-B1AA-43B67BE60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873D865-6F18-994C-8BEE-908E1D823428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软件体系结构是在识别</a:t>
            </a:r>
            <a:r>
              <a:rPr lang="en-US" altLang="zh-CN" baseline="0" dirty="0" smtClean="0"/>
              <a:t>….</a:t>
            </a:r>
            <a:r>
              <a:rPr lang="zh-CN" altLang="en-US" baseline="0" dirty="0" smtClean="0"/>
              <a:t>的基础上，研究软件的</a:t>
            </a:r>
            <a:r>
              <a:rPr lang="en-US" altLang="zh-CN" baseline="0" dirty="0" smtClean="0"/>
              <a:t>…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…</a:t>
            </a:r>
            <a:r>
              <a:rPr lang="zh-CN" altLang="en-US" baseline="0" dirty="0" smtClean="0"/>
              <a:t>的理论和技术。</a:t>
            </a:r>
            <a:endParaRPr lang="zh-CN" altLang="en-US" dirty="0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8A8674-C66F-4CAF-A4E9-B1BD441EEC10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003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39427C-1310-4D1E-95B6-9D3A4034B7C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指令高速缓存包含最近访问的指令，</a:t>
            </a:r>
            <a:r>
              <a:rPr lang="en-US" altLang="zh-CN">
                <a:ea typeface="宋体" panose="02010600030101010101" pitchFamily="2" charset="-122"/>
              </a:rPr>
              <a:t>ICU</a:t>
            </a:r>
            <a:r>
              <a:rPr lang="zh-CN" altLang="en-US">
                <a:ea typeface="宋体" panose="02010600030101010101" pitchFamily="2" charset="-122"/>
              </a:rPr>
              <a:t>取指令，进行指令译码，转化成基本操作或者微操作，例如加减法或者读写内存。</a:t>
            </a:r>
            <a:r>
              <a:rPr lang="en-US" altLang="zh-CN">
                <a:ea typeface="宋体" panose="02010600030101010101" pitchFamily="2" charset="-122"/>
              </a:rPr>
              <a:t>EU</a:t>
            </a:r>
            <a:r>
              <a:rPr lang="zh-CN" altLang="en-US">
                <a:ea typeface="宋体" panose="02010600030101010101" pitchFamily="2" charset="-122"/>
              </a:rPr>
              <a:t>将</a:t>
            </a:r>
            <a:r>
              <a:rPr lang="zh-CN" altLang="en-US">
                <a:ea typeface="宋体" panose="02010600030101010101" pitchFamily="2" charset="-122"/>
              </a:rPr>
              <a:t>微操作分派到一组功能单元中。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ICU</a:t>
            </a:r>
            <a:r>
              <a:rPr lang="zh-CN" altLang="en-US">
                <a:ea typeface="宋体" panose="02010600030101010101" pitchFamily="2" charset="-122"/>
              </a:rPr>
              <a:t>退役单元记录正在进行的处理，并确保它遵守机器级程序的顺序语义。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很短的发射时间是通过流水线实现的。流水线化的功能单元实现为一系列的阶段，每个阶段完成一部分的运算。例如一个浮点加法器包含三个阶段（所以有三个周期延迟）：一个阶段处理指数值，一个阶段将小数相加，而另一个阶段对结果进行舍入。</a:t>
            </a:r>
            <a:endParaRPr lang="zh-CN" altLang="en-US"/>
          </a:p>
          <a:p>
            <a:r>
              <a:rPr lang="zh-CN" altLang="en-US"/>
              <a:t>表达发射时间还有一种更常见的方法是这个功能单元的最大吞吐量，也就是发射时间的倒数，一个完全流水线化的功能单元有最大的吞吐量。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9CB880-FC4D-4562-AA3E-ECEABA75E671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9164501" y="116632"/>
            <a:ext cx="2404107" cy="720080"/>
            <a:chOff x="9164501" y="116632"/>
            <a:chExt cx="2404107" cy="720080"/>
          </a:xfrm>
        </p:grpSpPr>
        <p:pic>
          <p:nvPicPr>
            <p:cNvPr id="9" name="图片 7" descr="厦门大学校徽（标准版_蓝）.png"/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64501" y="116632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 descr="厦门大学校名（标准版_蓝）.pn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28597" y="188640"/>
              <a:ext cx="1540011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179388"/>
            <a:ext cx="3048000" cy="60118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8940800" cy="60118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1_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12192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提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pic>
        <p:nvPicPr>
          <p:cNvPr id="9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51"/>
          <a:stretch>
            <a:fillRect/>
          </a:stretch>
        </p:blipFill>
        <p:spPr bwMode="auto">
          <a:xfrm>
            <a:off x="-5629" y="892175"/>
            <a:ext cx="3554413" cy="602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871864" y="1939706"/>
            <a:ext cx="7320136" cy="4729657"/>
          </a:xfrm>
          <a:prstGeom prst="rect">
            <a:avLst/>
          </a:prstGeom>
        </p:spPr>
        <p:txBody>
          <a:bodyPr lIns="91436" tIns="45718" rIns="91436" bIns="45718"/>
          <a:lstStyle>
            <a:lvl1pPr marL="857250" indent="-85725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AutoNum type="ea1JpnChsDbPeriod"/>
              <a:defRPr sz="4000">
                <a:solidFill>
                  <a:srgbClr val="324A7A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None/>
              <a:defRPr sz="4000" b="1">
                <a:solidFill>
                  <a:srgbClr val="A61D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164501" y="116632"/>
            <a:ext cx="2404107" cy="720080"/>
            <a:chOff x="9164501" y="116632"/>
            <a:chExt cx="2404107" cy="720080"/>
          </a:xfrm>
        </p:grpSpPr>
        <p:pic>
          <p:nvPicPr>
            <p:cNvPr id="13" name="图片 7" descr="厦门大学校徽（标准版_蓝）.pn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64501" y="116632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图片 9" descr="厦门大学校名（标准版_蓝）.png"/>
            <p:cNvPicPr>
              <a:picLocks noChangeAspect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28597" y="188640"/>
              <a:ext cx="1540011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25539"/>
            <a:ext cx="5615599" cy="4679727"/>
          </a:xfrm>
          <a:prstGeom prst="rect">
            <a:avLst/>
          </a:prstGeom>
        </p:spPr>
        <p:txBody>
          <a:bodyPr lIns="91436" tIns="45718" rIns="91436" bIns="45718"/>
          <a:lstStyle>
            <a:lvl1pPr marL="363220" indent="-363220" algn="just">
              <a:spcAft>
                <a:spcPts val="400"/>
              </a:spcAft>
              <a:buFont typeface="Wingdings" panose="05000000000000000000" pitchFamily="2" charset="2"/>
              <a:buChar char="Ø"/>
              <a:defRPr sz="2700" b="1">
                <a:solidFill>
                  <a:srgbClr val="324A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23570" indent="-36195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sz="25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711200" indent="-174625" algn="just">
              <a:spcAft>
                <a:spcPts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160145" indent="-260350" algn="just">
              <a:buFont typeface="Times New Roman" panose="02020603050405020304" pitchFamily="18" charset="0"/>
              <a:buChar char="−"/>
              <a:defRPr sz="190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None/>
              <a:defRPr sz="4000" b="1">
                <a:solidFill>
                  <a:srgbClr val="A61D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2" hasCustomPrompt="1"/>
          </p:nvPr>
        </p:nvSpPr>
        <p:spPr>
          <a:xfrm>
            <a:off x="6744074" y="5013176"/>
            <a:ext cx="5114553" cy="43180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单击此处编辑图片题注</a:t>
            </a:r>
            <a:endParaRPr lang="zh-CN" altLang="en-US" dirty="0"/>
          </a:p>
        </p:txBody>
      </p:sp>
      <p:sp>
        <p:nvSpPr>
          <p:cNvPr id="33" name="内容占位符 2"/>
          <p:cNvSpPr>
            <a:spLocks noGrp="1"/>
          </p:cNvSpPr>
          <p:nvPr>
            <p:ph idx="13"/>
          </p:nvPr>
        </p:nvSpPr>
        <p:spPr>
          <a:xfrm>
            <a:off x="624419" y="6297958"/>
            <a:ext cx="11234208" cy="659436"/>
          </a:xfrm>
          <a:prstGeom prst="rect">
            <a:avLst/>
          </a:prstGeom>
        </p:spPr>
        <p:txBody>
          <a:bodyPr lIns="91436" tIns="45718" rIns="91436" bIns="45718"/>
          <a:lstStyle>
            <a:lvl1pPr marL="448945" indent="-448945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2700" b="1">
                <a:solidFill>
                  <a:srgbClr val="A61D38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812800" indent="-35560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261745" indent="-347345" algn="just">
              <a:spcAft>
                <a:spcPts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9164501" y="116632"/>
            <a:ext cx="2404107" cy="720080"/>
            <a:chOff x="9164501" y="116632"/>
            <a:chExt cx="2404107" cy="720080"/>
          </a:xfrm>
        </p:grpSpPr>
        <p:pic>
          <p:nvPicPr>
            <p:cNvPr id="9" name="图片 7" descr="厦门大学校徽（标准版_蓝）.png"/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64501" y="116632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图片 9" descr="厦门大学校名（标准版_蓝）.pn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28597" y="188640"/>
              <a:ext cx="1540011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AC846-0FE1-4986-820A-8D1FD2C052EA}" type="datetimeFigureOut">
              <a:rPr lang="zh-CN" altLang="en-US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36252-AAC6-4610-86EC-0CD93DF9C24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厦门大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底板副本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厦门大学校徽（标准版）.png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lum contrast="40000"/>
          </a:blip>
          <a:srcRect r="13154" b="28781"/>
          <a:stretch>
            <a:fillRect/>
          </a:stretch>
        </p:blipFill>
        <p:spPr>
          <a:xfrm>
            <a:off x="6381753" y="3286124"/>
            <a:ext cx="5807543" cy="3571876"/>
          </a:xfrm>
          <a:prstGeom prst="rect">
            <a:avLst/>
          </a:prstGeom>
        </p:spPr>
      </p:pic>
      <p:grpSp>
        <p:nvGrpSpPr>
          <p:cNvPr id="6" name="组合 6"/>
          <p:cNvGrpSpPr/>
          <p:nvPr/>
        </p:nvGrpSpPr>
        <p:grpSpPr bwMode="auto">
          <a:xfrm>
            <a:off x="7143751" y="203201"/>
            <a:ext cx="4857749" cy="606425"/>
            <a:chOff x="5000628" y="214290"/>
            <a:chExt cx="3970722" cy="660159"/>
          </a:xfrm>
        </p:grpSpPr>
        <p:pic>
          <p:nvPicPr>
            <p:cNvPr id="7" name="Picture 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502" y="216002"/>
              <a:ext cx="792848" cy="65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28" y="214290"/>
              <a:ext cx="801466" cy="66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222" y="219075"/>
              <a:ext cx="792128" cy="655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E:\My Documents\My Pictures\厦门大学图片库\厦大风光\柳垂芙蓉.bmp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351" y="216002"/>
              <a:ext cx="792151" cy="65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 descr="E:\My Documents\My Pictures\厦门大学图片库\厦大风光\嘉庚铜像.jpg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094" y="216002"/>
              <a:ext cx="792128" cy="65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1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1816100"/>
            <a:ext cx="10363200" cy="147002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4" y="260649"/>
            <a:ext cx="12192000" cy="688975"/>
          </a:xfrm>
        </p:spPr>
        <p:txBody>
          <a:bodyPr/>
          <a:lstStyle>
            <a:lvl1pPr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buFont typeface="Wingdings" panose="05000000000000000000" pitchFamily="2" charset="2"/>
              <a:buChar char="p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7" Type="http://schemas.openxmlformats.org/officeDocument/2006/relationships/theme" Target="../theme/theme2.xml"/><Relationship Id="rId16" Type="http://schemas.openxmlformats.org/officeDocument/2006/relationships/image" Target="../media/image2.png"/><Relationship Id="rId15" Type="http://schemas.openxmlformats.org/officeDocument/2006/relationships/image" Target="../media/image1.png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 flipV="1">
            <a:off x="609600" y="6248400"/>
            <a:ext cx="1097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sp>
        <p:nvSpPr>
          <p:cNvPr id="4" name="Rectangle 17"/>
          <p:cNvSpPr/>
          <p:nvPr/>
        </p:nvSpPr>
        <p:spPr bwMode="auto">
          <a:xfrm>
            <a:off x="0" y="1074637"/>
            <a:ext cx="12192000" cy="57833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  <a:cs typeface="Geneva" charset="0"/>
        </a:defRPr>
      </a:lvl2pPr>
      <a:lvl3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  <a:cs typeface="Geneva" charset="0"/>
        </a:defRPr>
      </a:lvl3pPr>
      <a:lvl4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  <a:cs typeface="Geneva" charset="0"/>
        </a:defRPr>
      </a:lvl4pPr>
      <a:lvl5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  <a:cs typeface="Geneva" charset="0"/>
        </a:defRPr>
      </a:lvl5pPr>
      <a:lvl6pPr marL="4572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</a:defRPr>
      </a:lvl6pPr>
      <a:lvl7pPr marL="9144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</a:defRPr>
      </a:lvl7pPr>
      <a:lvl8pPr marL="13716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</a:defRPr>
      </a:lvl8pPr>
      <a:lvl9pPr marL="18288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500" b="1">
          <a:solidFill>
            <a:srgbClr val="993333"/>
          </a:solidFill>
          <a:latin typeface="Arial" panose="020B0604020202020204" pitchFamily="34" charset="0"/>
          <a:ea typeface="Geneva" charset="0"/>
        </a:defRPr>
      </a:lvl9pPr>
    </p:titleStyle>
    <p:bodyStyle>
      <a:lvl1pPr marL="229870" indent="-229870" algn="l" rtl="0" eaLnBrk="0" fontAlgn="base" hangingPunct="0">
        <a:lnSpc>
          <a:spcPts val="2700"/>
        </a:lnSpc>
        <a:spcBef>
          <a:spcPct val="0"/>
        </a:spcBef>
        <a:spcAft>
          <a:spcPts val="140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lnSpc>
          <a:spcPts val="2800"/>
        </a:lnSpc>
        <a:spcBef>
          <a:spcPct val="0"/>
        </a:spcBef>
        <a:spcAft>
          <a:spcPts val="140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Times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12192000" cy="688975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72000" tIns="3600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endParaRPr lang="en-US" altLang="zh-CN" smtClean="0"/>
          </a:p>
        </p:txBody>
      </p:sp>
      <p:pic>
        <p:nvPicPr>
          <p:cNvPr id="3076" name="图片 8" descr="渐变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72251"/>
            <a:ext cx="4119033" cy="11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9" descr="渐变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1" y="677863"/>
            <a:ext cx="40005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7" descr="厦门大学校徽（标准版_蓝）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4" y="233363"/>
            <a:ext cx="776816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9" descr="厦门大学校名（标准版_蓝）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51" y="300038"/>
            <a:ext cx="169756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ransition/>
  <p:timing>
    <p:tnLst>
      <p:par>
        <p:cTn id="1" dur="indefinite" restart="never" nodeType="tmRoot"/>
      </p:par>
    </p:tnLst>
  </p:timing>
  <p:txStyles>
    <p:titleStyle>
      <a:lvl1pPr indent="36195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580" indent="-44958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p"/>
        <a:defRPr sz="2400" b="1">
          <a:solidFill>
            <a:srgbClr val="112F8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14400" indent="-28575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A50021"/>
        </a:buClr>
        <a:buFont typeface="Wingdings" panose="05000000000000000000" pitchFamily="2" charset="2"/>
        <a:buChar char="Ø"/>
        <a:defRPr sz="2000" b="1">
          <a:solidFill>
            <a:srgbClr val="112F8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22705" indent="-228600" algn="just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112F8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黑体" panose="02010609060101010101" pitchFamily="49" charset="-122"/>
          <a:cs typeface="宋体" panose="02010600030101010101" pitchFamily="2" charset="-122"/>
        </a:defRPr>
      </a:lvl4pPr>
      <a:lvl5pPr marL="213868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黑体" panose="02010609060101010101" pitchFamily="49" charset="-122"/>
          <a:cs typeface="宋体" panose="02010600030101010101" pitchFamily="2" charset="-122"/>
        </a:defRPr>
      </a:lvl5pPr>
      <a:lvl6pPr marL="25958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30530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5102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9674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8" descr="E:\厦门大学图片库\3.嘉庚建筑\05.jpg"/>
          <p:cNvPicPr>
            <a:picLocks noChangeAspect="1" noChangeArrowheads="1"/>
          </p:cNvPicPr>
          <p:nvPr/>
        </p:nvPicPr>
        <p:blipFill>
          <a:blip r:embed="rId1" cstate="print"/>
          <a:srcRect t="24818" b="15805"/>
          <a:stretch>
            <a:fillRect/>
          </a:stretch>
        </p:blipFill>
        <p:spPr bwMode="auto">
          <a:xfrm>
            <a:off x="0" y="4683128"/>
            <a:ext cx="12192000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标题 3"/>
          <p:cNvSpPr>
            <a:spLocks noGrp="1"/>
          </p:cNvSpPr>
          <p:nvPr>
            <p:ph type="ctrTitle" idx="4294967295"/>
          </p:nvPr>
        </p:nvSpPr>
        <p:spPr>
          <a:xfrm>
            <a:off x="0" y="836613"/>
            <a:ext cx="11953875" cy="3846512"/>
          </a:xfrm>
          <a:prstGeom prst="rect">
            <a:avLst/>
          </a:prstGeom>
        </p:spPr>
        <p:txBody>
          <a:bodyPr lIns="91436" tIns="45718" rIns="91436" bIns="45718"/>
          <a:lstStyle/>
          <a:p>
            <a:pPr algn="ctr" eaLnBrk="1" hangingPunct="1"/>
            <a:br>
              <a:rPr lang="zh-CN" altLang="en-US" sz="4800" dirty="0">
                <a:latin typeface="Arial Black" panose="020B0A04020102020204" pitchFamily="34" charset="0"/>
                <a:ea typeface="华文中宋" panose="02010600040101010101" pitchFamily="2" charset="-122"/>
              </a:rPr>
            </a:br>
            <a:r>
              <a:rPr lang="zh-CN" altLang="en-US" sz="4800" dirty="0">
                <a:latin typeface="Arial Black" panose="020B0A04020102020204" pitchFamily="34" charset="0"/>
                <a:ea typeface="华文中宋" panose="02010600040101010101" pitchFamily="2" charset="-122"/>
              </a:rPr>
              <a:t>深入理解计算机系统</a:t>
            </a:r>
            <a:br>
              <a:rPr lang="zh-CN" altLang="en-US" sz="6000" dirty="0">
                <a:latin typeface="Arial Black" panose="020B0A04020102020204" pitchFamily="34" charset="0"/>
                <a:ea typeface="华文中宋" panose="02010600040101010101" pitchFamily="2" charset="-122"/>
              </a:rPr>
            </a:br>
            <a:r>
              <a:rPr lang="zh-CN" altLang="en-US" sz="360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  <a:t>第五章 优化程序性能</a:t>
            </a:r>
            <a:br>
              <a:rPr lang="zh-CN" altLang="en-US" sz="360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</a:br>
            <a:br>
              <a:rPr lang="zh-CN" altLang="en-US" sz="360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</a:br>
            <a:r>
              <a:rPr lang="zh-CN" altLang="en-US" sz="360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  <a:t> </a:t>
            </a:r>
            <a:r>
              <a:rPr lang="zh-CN" altLang="en-US" sz="2400" b="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  <a:t>石  尚（5.1-5.7）</a:t>
            </a:r>
            <a:br>
              <a:rPr lang="zh-CN" altLang="en-US" sz="2400" b="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</a:br>
            <a:r>
              <a:rPr lang="en-US" altLang="zh-CN" sz="2400" b="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  <a:t>15804291760</a:t>
            </a:r>
            <a:br>
              <a:rPr lang="zh-CN" altLang="en-US" sz="2400" b="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</a:br>
            <a:r>
              <a:rPr lang="en-US" altLang="zh-CN" sz="2400" b="0" dirty="0" smtClean="0">
                <a:latin typeface="Arial Black" panose="020B0A04020102020204" pitchFamily="34" charset="0"/>
                <a:ea typeface="华文中宋" panose="02010600040101010101" pitchFamily="2" charset="-122"/>
              </a:rPr>
              <a:t>2019.12.11</a:t>
            </a:r>
            <a:endParaRPr lang="en-US" altLang="zh-CN" sz="2400" b="0" dirty="0" smtClean="0">
              <a:latin typeface="Arial Black" panose="020B0A04020102020204" pitchFamily="34" charset="0"/>
              <a:ea typeface="华文中宋" panose="020106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5.4 </a:t>
            </a:r>
            <a:r>
              <a:rPr lang="zh-CN" altLang="en-US">
                <a:ea typeface="宋体" panose="02010600030101010101" pitchFamily="2" charset="-122"/>
              </a:rPr>
              <a:t>消除循环的低效率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995" y="1950085"/>
            <a:ext cx="5534660" cy="3360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0995" y="935355"/>
            <a:ext cx="8540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下面是常见的一个优化的例子，称为</a:t>
            </a:r>
            <a:r>
              <a:rPr lang="zh-CN" altLang="en-US" sz="2000" b="1" u="sng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代码移动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code motion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），即识别要执行多次但计算结果都不会改变的计算。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5310505"/>
            <a:ext cx="7279005" cy="12077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5.4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消除循环的低效率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4915" y="1211580"/>
            <a:ext cx="92195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</a:rPr>
              <a:t>        </a:t>
            </a:r>
            <a:r>
              <a:rPr lang="zh-CN" altLang="en-US" sz="2000">
                <a:ea typeface="宋体" panose="02010600030101010101" pitchFamily="2" charset="-122"/>
              </a:rPr>
              <a:t>上边示例说明编程时一个常见的问题，一个看上去无足轻重的代码片却隐藏着渐进低效率（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asymptotic inefficiency</a:t>
            </a:r>
            <a:r>
              <a:rPr lang="zh-CN" altLang="en-US" sz="2000">
                <a:ea typeface="宋体" panose="02010600030101010101" pitchFamily="2" charset="-122"/>
              </a:rPr>
              <a:t>）。优化编译器也会试着进行代码移动，可是编译器非常小心，它有时并不能确定这种移动会不会带来副作用。所以为了改进代码，工程师们应该经常帮助编译器显示的完成代码移动。</a:t>
            </a: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5.5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减少过程调用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1266825"/>
            <a:ext cx="5857875" cy="3981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" y="5340985"/>
            <a:ext cx="6762750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7980" y="1374775"/>
            <a:ext cx="52628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combine2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中，每次取一个元素都要进行越界判断。在处理任意数组访问时，边界检查很有用。在这里我们可以进行一些改变。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然而，我们的改变并没有带来性能上的提升。显然内循环中有其他的操作对性能的影响更大。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5.6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消除不必要的内存引用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2610" y="1288415"/>
            <a:ext cx="90150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检查这段代码编译出来的汇编语言就会发现，每次迭代，累积变量的数值都要从内存中读入然后写入，我们可以消除不必要的内存读写，引入一个临时变量，用来累积计算出来的值，循环结束后，才把最终的值存放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dest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415" y="2764790"/>
            <a:ext cx="6980555" cy="35871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5.6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消除不必要的内存引用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5495" y="1444625"/>
            <a:ext cx="8081010" cy="17075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</a:t>
            </a:r>
            <a:r>
              <a:rPr lang="en-US">
                <a:sym typeface="+mn-ea"/>
              </a:rPr>
              <a:t>7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理解现代处理器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5105" y="1279525"/>
            <a:ext cx="92417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这些优化只是简单地降低了过程调用的开销，以及消除了一些重大的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妨碍优化的因素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，并不依赖于目标机器的任何特性。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 不过，要试图进一步提高性能，必须要考虑利用处理器微体系结构的优化。在代码级上，处理器看似是一次执行一条指令。在实际的处理器中，是同时对多条指令求值的，这个现象称为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指令级并行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。多条指令可以并行地执行，同时又呈现出一种简单的顺序执行指令的表象。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</a:t>
            </a:r>
            <a:r>
              <a:rPr lang="en-US">
                <a:sym typeface="+mn-ea"/>
              </a:rPr>
              <a:t>7.1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整体操作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0" y="951865"/>
            <a:ext cx="6506210" cy="5546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9910" y="1237615"/>
            <a:ext cx="575246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右图是现代微处理器的一个非常简化的示意图。这些处理器在工业界称为超标量，意思是它可以在每一个时钟周期执行多个操作，而且是乱序的，就是指令执行的顺序不一定要与它们在机器级程序中的顺序一致。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 整个设计包含两个主要部分：</a:t>
            </a:r>
            <a:r>
              <a:rPr lang="zh-CN" altLang="en-US" sz="2000" b="1" u="sng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指令控制单元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Instruction Control Unit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u="sng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ICU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）和</a:t>
            </a:r>
            <a:r>
              <a:rPr lang="zh-CN" altLang="en-US" sz="2000" b="1" u="sng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执行单元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Execution Unit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EU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）。前者负责从内存中读出指令序列，并生成一组基本操作；而后者执行这些操作。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 乱序处理器需要更大、更复杂的硬件。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</a:t>
            </a:r>
            <a:r>
              <a:rPr lang="en-US">
                <a:sym typeface="+mn-ea"/>
              </a:rPr>
              <a:t>7.2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功能单元的性能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560" y="1438275"/>
            <a:ext cx="8543290" cy="41141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</a:t>
            </a:r>
            <a:r>
              <a:rPr lang="en-US">
                <a:sym typeface="+mn-ea"/>
              </a:rPr>
              <a:t>7.3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处理器操作的抽象模型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625" y="1395730"/>
            <a:ext cx="9276715" cy="3933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</a:t>
            </a:r>
            <a:r>
              <a:rPr lang="en-US">
                <a:sym typeface="+mn-ea"/>
              </a:rPr>
              <a:t>7.3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处理器操作的抽象模型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3925" y="1019175"/>
            <a:ext cx="10128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使用图形化的表示方法展现不同操作之间的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数据相关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是如何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限制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它们的执行顺序的。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这些限制形成了图中的关键路径，这是执行一组机器指令所需时钟周期数的一个下界。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0" y="2495550"/>
            <a:ext cx="6648450" cy="3686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3925" y="3000375"/>
            <a:ext cx="48145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右图以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combine4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为例描述数据流表示法。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%rdx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指向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data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中第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个元素的指针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%rax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存放指向数组末尾的指针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%xmm0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存放累积值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acc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厦门大学校徽（标准版）.png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lum contrast="40000"/>
          </a:blip>
          <a:srcRect r="13154" b="28781"/>
          <a:stretch>
            <a:fillRect/>
          </a:stretch>
        </p:blipFill>
        <p:spPr>
          <a:xfrm>
            <a:off x="7776492" y="3287039"/>
            <a:ext cx="4355657" cy="3571876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1127448" y="2492896"/>
            <a:ext cx="1512887" cy="1447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FFFFF"/>
              </a:solidFill>
              <a:latin typeface="Franklin Gothic Book" panose="020B0503020102020204"/>
              <a:ea typeface="黑体" panose="02010609060101010101" pitchFamily="49" charset="-122"/>
            </a:endParaRPr>
          </a:p>
        </p:txBody>
      </p:sp>
      <p:sp>
        <p:nvSpPr>
          <p:cNvPr id="6147" name="文本框 8"/>
          <p:cNvSpPr txBox="1">
            <a:spLocks noChangeArrowheads="1"/>
          </p:cNvSpPr>
          <p:nvPr/>
        </p:nvSpPr>
        <p:spPr bwMode="auto">
          <a:xfrm>
            <a:off x="1343348" y="2991371"/>
            <a:ext cx="10382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95550" y="1177290"/>
            <a:ext cx="7468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800" dirty="0" smtClean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en-US" altLang="zh-CN" sz="2800" dirty="0" smtClean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优化编译器的能力和局限性</a:t>
            </a:r>
            <a:endParaRPr lang="en-US" alt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09346" y="1681644"/>
            <a:ext cx="610663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2800" dirty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en-US" altLang="zh-CN" sz="2800" dirty="0" smtClean="0">
                <a:solidFill>
                  <a:srgbClr val="E1394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表示程序性能</a:t>
            </a:r>
            <a:endParaRPr lang="en-US" alt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19336" y="214609"/>
            <a:ext cx="8229600" cy="6220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pPr eaLnBrk="1" hangingPunct="1"/>
            <a:r>
              <a:rPr lang="zh-CN" altLang="en-US" sz="3200" b="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深入理解计算机系统</a:t>
            </a:r>
            <a:r>
              <a:rPr lang="en-US" altLang="zh-CN" sz="3200" b="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第5章</a:t>
            </a:r>
            <a:r>
              <a:rPr lang="en-US" altLang="zh-CN" sz="3200" b="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优化程序性能</a:t>
            </a:r>
            <a:endParaRPr lang="zh-CN" altLang="en-US" sz="3200" b="0" kern="0" dirty="0" smtClean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5819" y="2113692"/>
            <a:ext cx="78150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2800" dirty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en-US" altLang="zh-CN" sz="2800" dirty="0" smtClean="0">
                <a:solidFill>
                  <a:srgbClr val="2D2D8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程序示例</a:t>
            </a:r>
            <a:endParaRPr lang="en-US" alt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4562" y="2575149"/>
            <a:ext cx="78150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2800" dirty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en-US" altLang="zh-CN" sz="2800" dirty="0" smtClean="0">
                <a:solidFill>
                  <a:srgbClr val="2D2D8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sz="2800" dirty="0" smtClean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消除循环的低效率</a:t>
            </a:r>
            <a:endParaRPr 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13305" y="3027806"/>
            <a:ext cx="78150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2800" dirty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5.5</a:t>
            </a:r>
            <a:r>
              <a:rPr lang="en-US" altLang="zh-CN" sz="2800" dirty="0" smtClean="0">
                <a:solidFill>
                  <a:srgbClr val="2D2D8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sz="2800" dirty="0" smtClean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减少过程调用</a:t>
            </a:r>
            <a:endParaRPr 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12048" y="3460917"/>
            <a:ext cx="78150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2800" dirty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5.6</a:t>
            </a:r>
            <a:r>
              <a:rPr lang="en-US" altLang="zh-CN" sz="2800" dirty="0" smtClean="0">
                <a:solidFill>
                  <a:srgbClr val="2D2D8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dirty="0" smtClean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消除不必要的内存引用</a:t>
            </a:r>
            <a:endParaRPr lang="en-US" alt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2047" y="3882847"/>
            <a:ext cx="78150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2800" dirty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A8EB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5.7</a:t>
            </a:r>
            <a:r>
              <a:rPr lang="en-US" altLang="zh-CN" sz="2800" dirty="0" smtClean="0">
                <a:solidFill>
                  <a:srgbClr val="2D2D8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dirty="0" smtClean="0">
                <a:solidFill>
                  <a:srgbClr val="2D2D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理解现代处理器</a:t>
            </a:r>
            <a:endParaRPr lang="en-US" altLang="zh-CN" sz="2800" dirty="0">
              <a:solidFill>
                <a:srgbClr val="2D2D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5.</a:t>
            </a:r>
            <a:r>
              <a:rPr lang="en-US">
                <a:sym typeface="+mn-ea"/>
              </a:rPr>
              <a:t>7.3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处理器操作的抽象模型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1010" y="1033145"/>
            <a:ext cx="3123565" cy="5459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5875" y="1408430"/>
            <a:ext cx="525907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右图给出了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combine4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循环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次迭代的数据流表示，可以看到程序有两条数据相关链。假设乘法延迟为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个周期，整数加法延迟为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个周期，左边的链就会成为关键路径，制约着程序性能的罪魁祸首。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所以该程序的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CPE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个周期。当然在实际测试中可以测试值比预测值要慢，这说明了一个原则，那就是数据流表示中的关键路径提供的只是程序需要周期数的下界。还有其他一些因素会限制性能。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" b="3514"/>
          <a:stretch>
            <a:fillRect/>
          </a:stretch>
        </p:blipFill>
        <p:spPr bwMode="auto">
          <a:xfrm>
            <a:off x="0" y="-27384"/>
            <a:ext cx="12192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0" y="-113084"/>
            <a:ext cx="1221668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ea typeface="宋体" panose="02010600030101010101" pitchFamily="2" charset="-122"/>
              </a:rPr>
              <a:t>章节前言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285" y="1039495"/>
            <a:ext cx="109613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程序运行很快但给出错误结果没有任何用处，但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正确运行但很慢在有些场景中也是没有用处的。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本章将会探讨如何使用几种不同类型的程序优化技术，保持程序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简洁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同时使程序运行得更快。</a:t>
            </a:r>
            <a:endParaRPr lang="zh-CN" altLang="en-US" sz="2000" kern="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编写高效程序需要做到以下几点：第一，我们必须选择一组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适当的算法和数据结构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。第二，我们必须编写出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编译器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能够有效优化以转换成高效可执行代码的源代码。对于这第二点，理解优化编译器的能力和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局限性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是很重要的。第三项技术将一个任务分成多个部分，并行地计算。即使是要利用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并行性</a:t>
            </a:r>
            <a:r>
              <a:rPr lang="zh-CN" altLang="en-US" sz="2000" kern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，每个并行的线程都以最高性能执行也是非常重要的，所以无论如何本章所讲的内容也还是有意义的。</a:t>
            </a:r>
            <a:endParaRPr lang="zh-CN" altLang="en-US" sz="2000" kern="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5.1 </a:t>
            </a:r>
            <a:r>
              <a:rPr lang="zh-CN" altLang="en-US">
                <a:ea typeface="宋体" panose="02010600030101010101" pitchFamily="2" charset="-122"/>
              </a:rPr>
              <a:t>优化编译器的能力和局限性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285" y="1193800"/>
            <a:ext cx="1057910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编译器必须很小心的对程序只使用安全的优化，也就是说对于程序可能遇到的所有可能的情况，在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语言标准提供的保证之下，优化后得到的程序和未优化的版本有一样的行为。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右边两个函数功能看似一样，把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*yp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的值两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次加到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*xp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但是从读写次数来看，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twiddle1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效率不如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twiddle2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那么，编译器能够把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twiddle1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优化成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twiddle2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吗？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不可以。特殊情况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*xp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*yp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指向内存同一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位置。编译器要考虑所有情况，这也就限制了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可能的优化策略。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3285" y="2224405"/>
            <a:ext cx="5562600" cy="2409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5.2 </a:t>
            </a:r>
            <a:r>
              <a:rPr lang="zh-CN" altLang="en-US">
                <a:ea typeface="宋体" panose="02010600030101010101" pitchFamily="2" charset="-122"/>
              </a:rPr>
              <a:t>表示程序性能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156970"/>
            <a:ext cx="10566400" cy="154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2700020"/>
            <a:ext cx="10288905" cy="30200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5.3 </a:t>
            </a:r>
            <a:r>
              <a:rPr lang="zh-CN" altLang="en-US">
                <a:ea typeface="宋体" panose="02010600030101010101" pitchFamily="2" charset="-122"/>
              </a:rPr>
              <a:t>程序示例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580" y="1280160"/>
            <a:ext cx="7666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ea typeface="宋体" panose="02010600030101010101" pitchFamily="2" charset="-122"/>
              </a:rPr>
              <a:t>示例说明程序如何被系统地转换成更有效的代码的。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3210" y="1678940"/>
            <a:ext cx="7934325" cy="32861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5.3 </a:t>
            </a:r>
            <a:r>
              <a:rPr lang="zh-CN" altLang="en-US">
                <a:ea typeface="宋体" panose="02010600030101010101" pitchFamily="2" charset="-122"/>
              </a:rPr>
              <a:t>程序示例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883410"/>
            <a:ext cx="5953125" cy="426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9630"/>
          <a:stretch>
            <a:fillRect/>
          </a:stretch>
        </p:blipFill>
        <p:spPr>
          <a:xfrm>
            <a:off x="6243320" y="1883410"/>
            <a:ext cx="5577840" cy="3314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5415" y="1159510"/>
            <a:ext cx="6206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创建、访问、取长度的基本过程。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5.3 </a:t>
            </a:r>
            <a:r>
              <a:rPr lang="zh-CN" altLang="en-US">
                <a:ea typeface="宋体" panose="02010600030101010101" pitchFamily="2" charset="-122"/>
              </a:rPr>
              <a:t>程序示例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1085215"/>
            <a:ext cx="6743700" cy="5219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420370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5.3 </a:t>
            </a:r>
            <a:r>
              <a:rPr lang="zh-CN" altLang="en-US">
                <a:ea typeface="宋体" panose="02010600030101010101" pitchFamily="2" charset="-122"/>
              </a:rPr>
              <a:t>程序示例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370" y="1912620"/>
            <a:ext cx="8947785" cy="30333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993333"/>
      </a:accent2>
      <a:accent3>
        <a:srgbClr val="FFFFFF"/>
      </a:accent3>
      <a:accent4>
        <a:srgbClr val="000000"/>
      </a:accent4>
      <a:accent5>
        <a:srgbClr val="EBEBEB"/>
      </a:accent5>
      <a:accent6>
        <a:srgbClr val="8A2D2D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Geneva"/>
        <a:cs typeface=""/>
      </a:majorFont>
      <a:minorFont>
        <a:latin typeface="Times New Roman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lang="zh-CN" altLang="en-US" sz="200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厦门大学">
  <a:themeElements>
    <a:clrScheme name="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rgbClr val="133984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3000" b="1" i="0" u="none" strike="noStrike" cap="none" normalizeH="0" baseline="0" smtClean="0">
            <a:ln>
              <a:noFill/>
            </a:ln>
            <a:solidFill>
              <a:srgbClr val="133984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rgbClr val="133984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3000" b="1" i="0" u="none" strike="noStrike" cap="none" normalizeH="0" baseline="0" smtClean="0">
            <a:ln>
              <a:noFill/>
            </a:ln>
            <a:solidFill>
              <a:srgbClr val="133984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  <a:txDef>
      <a:spPr>
        <a:pattFill prst="pct5">
          <a:fgClr>
            <a:schemeClr val="accent1"/>
          </a:fgClr>
          <a:bgClr>
            <a:schemeClr val="bg1"/>
          </a:bgClr>
        </a:patt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000" b="1" dirty="0" smtClean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WPS 演示</Application>
  <PresentationFormat>宽屏</PresentationFormat>
  <Paragraphs>100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Times</vt:lpstr>
      <vt:lpstr>Geneva</vt:lpstr>
      <vt:lpstr>黑体</vt:lpstr>
      <vt:lpstr>Times New Roman</vt:lpstr>
      <vt:lpstr>楷体</vt:lpstr>
      <vt:lpstr>仿宋</vt:lpstr>
      <vt:lpstr>华文楷体</vt:lpstr>
      <vt:lpstr>微软雅黑</vt:lpstr>
      <vt:lpstr>华文新魏</vt:lpstr>
      <vt:lpstr>Arial Black</vt:lpstr>
      <vt:lpstr>华文中宋</vt:lpstr>
      <vt:lpstr>Franklin Gothic Book</vt:lpstr>
      <vt:lpstr>隶书</vt:lpstr>
      <vt:lpstr>Arial Unicode MS</vt:lpstr>
      <vt:lpstr>Segoe Print</vt:lpstr>
      <vt:lpstr>Blank Presentation</vt:lpstr>
      <vt:lpstr>厦门大学</vt:lpstr>
      <vt:lpstr> 深入理解计算机系统 第五章 优化程序性能  石  尚（5.1-5.7）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Yiwei Dong</dc:creator>
  <cp:lastModifiedBy>时尚哈啊</cp:lastModifiedBy>
  <cp:revision>1954</cp:revision>
  <cp:lastPrinted>2017-05-23T01:03:00Z</cp:lastPrinted>
  <dcterms:created xsi:type="dcterms:W3CDTF">2016-05-25T14:04:00Z</dcterms:created>
  <dcterms:modified xsi:type="dcterms:W3CDTF">2019-12-11T05:47:21Z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